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395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373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819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948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41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465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71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99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829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11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5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14/06/1442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14/06/1442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14/06/1442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14/06/1442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53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buClr>
                <a:srgbClr val="5B9BD5"/>
              </a:buClr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357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rtl="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7836" y="838479"/>
            <a:ext cx="76015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342892" rtl="0"/>
            <a:endParaRPr lang="en-US" sz="2400" b="1" cap="all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342892" rtl="0"/>
            <a:endParaRPr lang="en-US" sz="2400" b="1" cap="all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342892" rtl="0"/>
            <a:endParaRPr lang="en-US" sz="2400" b="1" cap="all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342892" rtl="0"/>
            <a:r>
              <a:rPr lang="en-US" sz="2400" b="1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module: Cardiovascular system </a:t>
            </a:r>
          </a:p>
          <a:p>
            <a:pPr algn="l" defTabSz="342892" rtl="0"/>
            <a:r>
              <a:rPr lang="fr-FR" sz="2400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Session: </a:t>
            </a:r>
            <a:r>
              <a:rPr lang="fr-FR" sz="2400" b="1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algn="l" defTabSz="342892" rtl="0"/>
            <a:endParaRPr lang="fr-FR" sz="2400" b="1" cap="all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342892" rtl="0"/>
            <a:endParaRPr lang="fr-FR" sz="2400" b="1" cap="all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42892" rtl="0"/>
            <a:r>
              <a:rPr lang="en-US" sz="2400" b="1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Cellular </a:t>
            </a:r>
            <a:r>
              <a:rPr lang="en-US" sz="2400" b="1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events in the </a:t>
            </a:r>
            <a:r>
              <a:rPr lang="en-US" sz="2400" b="1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</a:p>
          <a:p>
            <a:pPr algn="ctr" defTabSz="342892" rtl="0"/>
            <a:r>
              <a:rPr lang="en-US" sz="2400" b="1" u="sng" kern="0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  <a:endParaRPr lang="en-US" sz="2400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13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88"/>
    </mc:Choice>
    <mc:Fallback xmlns="">
      <p:transition spd="slow" advTm="1238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400" b="1" dirty="0">
                <a:cs typeface="+mj-cs"/>
              </a:rPr>
              <a:t>Q7-18 What may be the effect of this on the spread of excitation from cell to cell?</a:t>
            </a:r>
          </a:p>
          <a:p>
            <a:pPr marL="0" indent="0" algn="just" rtl="0">
              <a:buNone/>
            </a:pPr>
            <a:endParaRPr lang="en-US" sz="2400" b="1" dirty="0" smtClean="0">
              <a:cs typeface="+mj-cs"/>
            </a:endParaRPr>
          </a:p>
          <a:p>
            <a:pPr marL="0" indent="0" algn="just" rtl="0">
              <a:buNone/>
            </a:pPr>
            <a:endParaRPr lang="en-US" sz="2400" b="1" dirty="0">
              <a:cs typeface="+mj-cs"/>
            </a:endParaRPr>
          </a:p>
          <a:p>
            <a:pPr marL="0" indent="0" algn="just" rtl="0">
              <a:buNone/>
            </a:pPr>
            <a:r>
              <a:rPr lang="en-US" sz="2400" b="1" dirty="0" smtClean="0">
                <a:cs typeface="+mj-cs"/>
              </a:rPr>
              <a:t>Q7-19 </a:t>
            </a:r>
            <a:r>
              <a:rPr lang="en-US" sz="2400" b="1" dirty="0">
                <a:cs typeface="+mj-cs"/>
              </a:rPr>
              <a:t>What will be the effect of the change of </a:t>
            </a:r>
            <a:r>
              <a:rPr lang="en-US" sz="2400" b="1" dirty="0" err="1">
                <a:cs typeface="+mj-cs"/>
              </a:rPr>
              <a:t>hyperkalaemia</a:t>
            </a:r>
            <a:r>
              <a:rPr lang="en-US" sz="2400" b="1" dirty="0">
                <a:cs typeface="+mj-cs"/>
              </a:rPr>
              <a:t> on the availability of the </a:t>
            </a:r>
            <a:r>
              <a:rPr lang="en-US" sz="2400" b="1" dirty="0" smtClean="0">
                <a:cs typeface="+mj-cs"/>
              </a:rPr>
              <a:t>ion channels </a:t>
            </a:r>
            <a:r>
              <a:rPr lang="en-US" sz="2400" b="1" dirty="0">
                <a:cs typeface="+mj-cs"/>
              </a:rPr>
              <a:t>that generate the pacemaker potentials?</a:t>
            </a:r>
          </a:p>
          <a:p>
            <a:pPr marL="0" indent="0" algn="just" rtl="0">
              <a:buNone/>
            </a:pPr>
            <a:endParaRPr lang="en-US" sz="2400" b="1" dirty="0">
              <a:cs typeface="+mj-cs"/>
            </a:endParaRPr>
          </a:p>
          <a:p>
            <a:pPr marL="0" indent="0" algn="just" rtl="0">
              <a:buNone/>
            </a:pPr>
            <a:r>
              <a:rPr lang="en-US" sz="2400" b="1" dirty="0">
                <a:cs typeface="+mj-cs"/>
              </a:rPr>
              <a:t>Q7-20 What effect will </a:t>
            </a:r>
            <a:r>
              <a:rPr lang="en-US" sz="2400" b="1" dirty="0" err="1">
                <a:cs typeface="+mj-cs"/>
              </a:rPr>
              <a:t>hyperkalaemia</a:t>
            </a:r>
            <a:r>
              <a:rPr lang="en-US" sz="2400" b="1" dirty="0">
                <a:cs typeface="+mj-cs"/>
              </a:rPr>
              <a:t> have on the pacemaker potential and the heart rate</a:t>
            </a:r>
            <a:r>
              <a:rPr lang="en-US" sz="2400" b="1" dirty="0" smtClean="0">
                <a:cs typeface="+mj-cs"/>
              </a:rPr>
              <a:t>?</a:t>
            </a:r>
          </a:p>
          <a:p>
            <a:pPr marL="0" indent="0" algn="just" rtl="0">
              <a:buNone/>
            </a:pPr>
            <a:endParaRPr lang="en-US" sz="2400" b="1" dirty="0">
              <a:cs typeface="+mj-cs"/>
            </a:endParaRPr>
          </a:p>
          <a:p>
            <a:pPr marL="0" indent="0" algn="just" rtl="0">
              <a:buNone/>
            </a:pPr>
            <a:endParaRPr lang="en-US" sz="2400" b="1" dirty="0" smtClean="0">
              <a:cs typeface="+mj-cs"/>
            </a:endParaRPr>
          </a:p>
          <a:p>
            <a:pPr marL="0" indent="0" algn="just" rtl="0">
              <a:buNone/>
            </a:pPr>
            <a:r>
              <a:rPr lang="en-US" sz="2400" b="1" dirty="0">
                <a:cs typeface="+mj-cs"/>
              </a:rPr>
              <a:t>Q7-21 What then is the risk to the heart of </a:t>
            </a:r>
            <a:r>
              <a:rPr lang="en-US" sz="2400" b="1" dirty="0" err="1">
                <a:cs typeface="+mj-cs"/>
              </a:rPr>
              <a:t>hyperkalaemia</a:t>
            </a:r>
            <a:r>
              <a:rPr lang="en-US" sz="2400" b="1" dirty="0">
                <a:cs typeface="+mj-cs"/>
              </a:rPr>
              <a:t>?</a:t>
            </a:r>
          </a:p>
        </p:txBody>
      </p:sp>
      <p:sp>
        <p:nvSpPr>
          <p:cNvPr id="4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rgbClr val="70AD47"/>
              </a:gs>
              <a:gs pos="74000">
                <a:srgbClr val="70AD47">
                  <a:lumMod val="45000"/>
                  <a:lumOff val="55000"/>
                </a:srgbClr>
              </a:gs>
              <a:gs pos="83000">
                <a:srgbClr val="70AD47">
                  <a:lumMod val="45000"/>
                  <a:lumOff val="55000"/>
                </a:srgbClr>
              </a:gs>
              <a:gs pos="100000">
                <a:srgbClr val="70AD47">
                  <a:lumMod val="30000"/>
                  <a:lumOff val="70000"/>
                </a:srgbClr>
              </a:gs>
            </a:gsLst>
            <a:lin ang="5400000" scaled="1"/>
            <a:tileRect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5105400" y="0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60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0">
              <a:buNone/>
            </a:pPr>
            <a:r>
              <a:rPr lang="en-US" sz="2800" b="1" dirty="0">
                <a:cs typeface="+mj-cs"/>
              </a:rPr>
              <a:t>Q7-22 What effect will </a:t>
            </a:r>
            <a:r>
              <a:rPr lang="en-US" sz="2800" b="1" dirty="0" err="1">
                <a:cs typeface="+mj-cs"/>
              </a:rPr>
              <a:t>hypokalaemia</a:t>
            </a:r>
            <a:r>
              <a:rPr lang="en-US" sz="2800" b="1" dirty="0">
                <a:cs typeface="+mj-cs"/>
              </a:rPr>
              <a:t> have upon the membrane potential of </a:t>
            </a:r>
            <a:r>
              <a:rPr lang="en-US" sz="2800" b="1" dirty="0" smtClean="0">
                <a:cs typeface="+mj-cs"/>
              </a:rPr>
              <a:t>ventricular </a:t>
            </a:r>
            <a:r>
              <a:rPr lang="en-US" sz="2800" b="1" dirty="0" err="1" smtClean="0">
                <a:cs typeface="+mj-cs"/>
              </a:rPr>
              <a:t>myocytes</a:t>
            </a:r>
            <a:r>
              <a:rPr lang="en-US" sz="2800" b="1" dirty="0" smtClean="0">
                <a:cs typeface="+mj-cs"/>
              </a:rPr>
              <a:t> in diastole?</a:t>
            </a:r>
          </a:p>
          <a:p>
            <a:pPr marL="0" indent="0" algn="just" rtl="0">
              <a:buNone/>
            </a:pPr>
            <a:endParaRPr lang="en-US" sz="2800" b="1" dirty="0">
              <a:cs typeface="+mj-cs"/>
            </a:endParaRPr>
          </a:p>
          <a:p>
            <a:pPr marL="0" indent="0" algn="just" rtl="0">
              <a:buNone/>
            </a:pPr>
            <a:r>
              <a:rPr lang="en-US" sz="2800" b="1" dirty="0" smtClean="0">
                <a:cs typeface="+mj-cs"/>
              </a:rPr>
              <a:t>Q7-23 </a:t>
            </a:r>
            <a:r>
              <a:rPr lang="en-US" sz="2800" b="1" dirty="0">
                <a:cs typeface="+mj-cs"/>
              </a:rPr>
              <a:t>What effect will </a:t>
            </a:r>
            <a:r>
              <a:rPr lang="en-US" sz="2800" b="1" dirty="0" err="1">
                <a:cs typeface="+mj-cs"/>
              </a:rPr>
              <a:t>hypokalaemia</a:t>
            </a:r>
            <a:r>
              <a:rPr lang="en-US" sz="2800" b="1" dirty="0">
                <a:cs typeface="+mj-cs"/>
              </a:rPr>
              <a:t> have on the spread of excitation from cell to cell</a:t>
            </a:r>
            <a:r>
              <a:rPr lang="en-US" sz="2800" b="1" dirty="0" smtClean="0">
                <a:cs typeface="+mj-cs"/>
              </a:rPr>
              <a:t>?</a:t>
            </a:r>
          </a:p>
          <a:p>
            <a:pPr marL="0" indent="0" algn="just" rtl="0">
              <a:buNone/>
            </a:pPr>
            <a:endParaRPr lang="en-US" sz="2800" b="1" dirty="0">
              <a:cs typeface="+mj-cs"/>
            </a:endParaRPr>
          </a:p>
          <a:p>
            <a:pPr marL="0" indent="0" algn="just" rtl="0">
              <a:buNone/>
            </a:pPr>
            <a:r>
              <a:rPr lang="en-US" sz="2800" b="1" dirty="0" smtClean="0">
                <a:cs typeface="+mj-cs"/>
              </a:rPr>
              <a:t>Q7-24 </a:t>
            </a:r>
            <a:r>
              <a:rPr lang="en-US" sz="2800" b="1" dirty="0">
                <a:cs typeface="+mj-cs"/>
              </a:rPr>
              <a:t>What will the effect of </a:t>
            </a:r>
            <a:r>
              <a:rPr lang="en-US" sz="2800" b="1" dirty="0" err="1">
                <a:cs typeface="+mj-cs"/>
              </a:rPr>
              <a:t>hypokalaemia</a:t>
            </a:r>
            <a:r>
              <a:rPr lang="en-US" sz="2800" b="1" dirty="0">
                <a:cs typeface="+mj-cs"/>
              </a:rPr>
              <a:t> be on the pacemaker potential</a:t>
            </a:r>
            <a:r>
              <a:rPr lang="en-US" sz="2800" b="1" dirty="0" smtClean="0">
                <a:cs typeface="+mj-cs"/>
              </a:rPr>
              <a:t>?</a:t>
            </a:r>
          </a:p>
          <a:p>
            <a:pPr marL="0" indent="0" algn="just" rtl="0">
              <a:buNone/>
            </a:pPr>
            <a:endParaRPr lang="en-US" sz="2800" b="1" dirty="0">
              <a:cs typeface="+mj-cs"/>
            </a:endParaRPr>
          </a:p>
          <a:p>
            <a:pPr marL="0" indent="0" algn="just" rtl="0">
              <a:buNone/>
            </a:pPr>
            <a:r>
              <a:rPr lang="en-US" sz="2800" b="1" dirty="0" smtClean="0">
                <a:cs typeface="+mj-cs"/>
              </a:rPr>
              <a:t>Q7-25 </a:t>
            </a:r>
            <a:r>
              <a:rPr lang="en-US" sz="2800" b="1" dirty="0">
                <a:cs typeface="+mj-cs"/>
              </a:rPr>
              <a:t>What then is the risk of </a:t>
            </a:r>
            <a:r>
              <a:rPr lang="en-US" sz="2800" b="1" dirty="0" err="1">
                <a:cs typeface="+mj-cs"/>
              </a:rPr>
              <a:t>hypokalaemia</a:t>
            </a:r>
            <a:r>
              <a:rPr lang="en-US" sz="2800" b="1" dirty="0">
                <a:cs typeface="+mj-cs"/>
              </a:rPr>
              <a:t>?</a:t>
            </a:r>
            <a:endParaRPr lang="ar-IQ" sz="2800" b="1" dirty="0">
              <a:cs typeface="+mj-cs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rgbClr val="70AD47"/>
              </a:gs>
              <a:gs pos="74000">
                <a:srgbClr val="70AD47">
                  <a:lumMod val="45000"/>
                  <a:lumOff val="55000"/>
                </a:srgbClr>
              </a:gs>
              <a:gs pos="83000">
                <a:srgbClr val="70AD47">
                  <a:lumMod val="45000"/>
                  <a:lumOff val="55000"/>
                </a:srgbClr>
              </a:gs>
              <a:gs pos="100000">
                <a:srgbClr val="70AD47">
                  <a:lumMod val="30000"/>
                  <a:lumOff val="70000"/>
                </a:srgbClr>
              </a:gs>
            </a:gsLst>
            <a:lin ang="5400000" scaled="1"/>
            <a:tileRect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5105400" y="0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66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2050" y="764704"/>
            <a:ext cx="6715844" cy="421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085184"/>
            <a:ext cx="5306892" cy="1440160"/>
          </a:xfrm>
          <a:prstGeom prst="rect">
            <a:avLst/>
          </a:prstGeom>
        </p:spPr>
      </p:pic>
      <p:sp>
        <p:nvSpPr>
          <p:cNvPr id="5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rgbClr val="70AD47"/>
              </a:gs>
              <a:gs pos="74000">
                <a:srgbClr val="70AD47">
                  <a:lumMod val="45000"/>
                  <a:lumOff val="55000"/>
                </a:srgbClr>
              </a:gs>
              <a:gs pos="83000">
                <a:srgbClr val="70AD47">
                  <a:lumMod val="45000"/>
                  <a:lumOff val="55000"/>
                </a:srgbClr>
              </a:gs>
              <a:gs pos="100000">
                <a:srgbClr val="70AD47">
                  <a:lumMod val="30000"/>
                  <a:lumOff val="70000"/>
                </a:srgbClr>
              </a:gs>
            </a:gsLst>
            <a:lin ang="5400000" scaled="1"/>
            <a:tileRect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47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Resting membrane potential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800" b="1" dirty="0">
                <a:solidFill>
                  <a:prstClr val="black"/>
                </a:solidFill>
                <a:ea typeface="+mj-ea"/>
                <a:cs typeface="+mj-cs"/>
              </a:rPr>
              <a:t>Q7-2 What will be the membrane potential of a cell whose membrane was only permeable </a:t>
            </a:r>
            <a: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  <a:t>to K</a:t>
            </a:r>
            <a:r>
              <a:rPr lang="en-US" sz="2800" b="1" dirty="0">
                <a:solidFill>
                  <a:prstClr val="black"/>
                </a:solidFill>
                <a:ea typeface="+mj-ea"/>
                <a:cs typeface="+mj-cs"/>
              </a:rPr>
              <a:t>+ ions</a:t>
            </a:r>
            <a: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  <a:t>?</a:t>
            </a:r>
          </a:p>
          <a:p>
            <a:pPr marL="0" indent="0" algn="just" rtl="0">
              <a:buNone/>
            </a:pPr>
            <a:endParaRPr lang="en-US" sz="2800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just" rtl="0">
              <a:buNone/>
            </a:pPr>
            <a:r>
              <a:rPr lang="en-US" sz="2800" b="1" dirty="0">
                <a:cs typeface="+mj-cs"/>
              </a:rPr>
              <a:t>Q7-3 If the cell membrane were only permeable to Na+ ions what would the </a:t>
            </a:r>
            <a:r>
              <a:rPr lang="en-US" sz="2800" b="1" dirty="0" smtClean="0">
                <a:cs typeface="+mj-cs"/>
              </a:rPr>
              <a:t>membrane potential </a:t>
            </a:r>
            <a:r>
              <a:rPr lang="en-US" sz="2800" b="1" dirty="0">
                <a:cs typeface="+mj-cs"/>
              </a:rPr>
              <a:t>be</a:t>
            </a:r>
            <a:r>
              <a:rPr lang="en-US" sz="2800" b="1" dirty="0" smtClean="0">
                <a:cs typeface="+mj-cs"/>
              </a:rPr>
              <a:t>?</a:t>
            </a:r>
          </a:p>
          <a:p>
            <a:pPr marL="0" indent="0" algn="just" rtl="0">
              <a:buNone/>
            </a:pPr>
            <a:endParaRPr lang="en-US" sz="2800" b="1" dirty="0" smtClean="0">
              <a:cs typeface="+mj-cs"/>
            </a:endParaRPr>
          </a:p>
          <a:p>
            <a:pPr marL="0" indent="0" algn="just" rtl="0">
              <a:buNone/>
            </a:pPr>
            <a:r>
              <a:rPr lang="en-US" sz="2800" b="1" dirty="0">
                <a:cs typeface="+mj-cs"/>
              </a:rPr>
              <a:t>Q7-4 If the cell membrane were permeable only to </a:t>
            </a:r>
            <a:r>
              <a:rPr lang="en-US" sz="2800" b="1" dirty="0" err="1">
                <a:cs typeface="+mj-cs"/>
              </a:rPr>
              <a:t>Cl</a:t>
            </a:r>
            <a:r>
              <a:rPr lang="en-US" sz="2800" b="1" dirty="0">
                <a:cs typeface="+mj-cs"/>
              </a:rPr>
              <a:t>- </a:t>
            </a:r>
            <a:r>
              <a:rPr lang="en-US" sz="2800" b="1" dirty="0" smtClean="0">
                <a:cs typeface="+mj-cs"/>
              </a:rPr>
              <a:t>what </a:t>
            </a:r>
            <a:r>
              <a:rPr lang="en-US" sz="2800" b="1" dirty="0">
                <a:cs typeface="+mj-cs"/>
              </a:rPr>
              <a:t>would the </a:t>
            </a:r>
            <a:r>
              <a:rPr lang="en-US" sz="2800" b="1" dirty="0" smtClean="0">
                <a:cs typeface="+mj-cs"/>
              </a:rPr>
              <a:t>membrane potential </a:t>
            </a:r>
            <a:r>
              <a:rPr lang="en-US" sz="2800" b="1" dirty="0">
                <a:cs typeface="+mj-cs"/>
              </a:rPr>
              <a:t>be?</a:t>
            </a:r>
          </a:p>
          <a:p>
            <a:pPr marL="0" indent="0" algn="just" rtl="0">
              <a:buNone/>
            </a:pPr>
            <a:endParaRPr lang="en-US" sz="2800" b="1" dirty="0" smtClean="0">
              <a:cs typeface="+mj-cs"/>
            </a:endParaRPr>
          </a:p>
          <a:p>
            <a:pPr marL="0" indent="0" algn="just" rtl="0">
              <a:buNone/>
            </a:pPr>
            <a:endParaRPr lang="en-US" sz="2800" b="1" dirty="0">
              <a:cs typeface="+mj-cs"/>
            </a:endParaRPr>
          </a:p>
          <a:p>
            <a:pPr marL="0" indent="0" algn="just" rtl="0">
              <a:buNone/>
            </a:pPr>
            <a:endParaRPr lang="ar-IQ" sz="2800" b="1" dirty="0">
              <a:cs typeface="+mj-cs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rgbClr val="70AD47"/>
              </a:gs>
              <a:gs pos="74000">
                <a:srgbClr val="70AD47">
                  <a:lumMod val="45000"/>
                  <a:lumOff val="55000"/>
                </a:srgbClr>
              </a:gs>
              <a:gs pos="83000">
                <a:srgbClr val="70AD47">
                  <a:lumMod val="45000"/>
                  <a:lumOff val="55000"/>
                </a:srgbClr>
              </a:gs>
              <a:gs pos="100000">
                <a:srgbClr val="70AD47">
                  <a:lumMod val="30000"/>
                  <a:lumOff val="70000"/>
                </a:srgbClr>
              </a:gs>
            </a:gsLst>
            <a:lin ang="5400000" scaled="1"/>
            <a:tileRect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5105400" y="0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52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808112"/>
            <a:ext cx="8229600" cy="4781128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b="1" dirty="0" smtClean="0">
                <a:cs typeface="+mj-cs"/>
              </a:rPr>
              <a:t>Q7-5 </a:t>
            </a:r>
            <a:r>
              <a:rPr lang="en-US" b="1" dirty="0">
                <a:cs typeface="+mj-cs"/>
              </a:rPr>
              <a:t>If the membrane was permeable only to Ca2+ </a:t>
            </a:r>
            <a:r>
              <a:rPr lang="en-US" b="1" dirty="0" smtClean="0">
                <a:cs typeface="+mj-cs"/>
              </a:rPr>
              <a:t>what </a:t>
            </a:r>
            <a:r>
              <a:rPr lang="en-US" b="1" dirty="0">
                <a:cs typeface="+mj-cs"/>
              </a:rPr>
              <a:t>would the membrane </a:t>
            </a:r>
            <a:r>
              <a:rPr lang="en-US" b="1" dirty="0" smtClean="0">
                <a:cs typeface="+mj-cs"/>
              </a:rPr>
              <a:t>potential be?</a:t>
            </a:r>
          </a:p>
          <a:p>
            <a:pPr marL="0" indent="0" algn="just" rtl="0">
              <a:buNone/>
            </a:pPr>
            <a:endParaRPr lang="en-US" b="1" dirty="0">
              <a:cs typeface="+mj-cs"/>
            </a:endParaRPr>
          </a:p>
          <a:p>
            <a:pPr marL="0" indent="0" algn="just" rtl="0">
              <a:buNone/>
            </a:pPr>
            <a:r>
              <a:rPr lang="en-US" b="1" dirty="0" smtClean="0">
                <a:cs typeface="+mj-cs"/>
              </a:rPr>
              <a:t>Q7-6 </a:t>
            </a:r>
            <a:r>
              <a:rPr lang="en-US" b="1" dirty="0">
                <a:cs typeface="+mj-cs"/>
              </a:rPr>
              <a:t>A membrane allowing only K+ to cross will have a potential of - 95mV, one </a:t>
            </a:r>
            <a:r>
              <a:rPr lang="en-US" b="1" dirty="0" smtClean="0">
                <a:cs typeface="+mj-cs"/>
              </a:rPr>
              <a:t>allowing only </a:t>
            </a:r>
            <a:r>
              <a:rPr lang="en-US" b="1" dirty="0">
                <a:cs typeface="+mj-cs"/>
              </a:rPr>
              <a:t>Na+ to cross a potential of +70 mV. What will the potential be (approx.) if it is 20 </a:t>
            </a:r>
            <a:r>
              <a:rPr lang="en-US" b="1" dirty="0" smtClean="0">
                <a:cs typeface="+mj-cs"/>
              </a:rPr>
              <a:t>times as </a:t>
            </a:r>
            <a:r>
              <a:rPr lang="en-US" b="1" dirty="0">
                <a:cs typeface="+mj-cs"/>
              </a:rPr>
              <a:t>easy for K+ to cross as Na+ to cross?</a:t>
            </a:r>
          </a:p>
          <a:p>
            <a:pPr marL="0" indent="0" algn="just" rtl="0">
              <a:buNone/>
            </a:pPr>
            <a:endParaRPr lang="ar-IQ" b="1" dirty="0">
              <a:cs typeface="+mj-cs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rgbClr val="70AD47"/>
              </a:gs>
              <a:gs pos="74000">
                <a:srgbClr val="70AD47">
                  <a:lumMod val="45000"/>
                  <a:lumOff val="55000"/>
                </a:srgbClr>
              </a:gs>
              <a:gs pos="83000">
                <a:srgbClr val="70AD47">
                  <a:lumMod val="45000"/>
                  <a:lumOff val="55000"/>
                </a:srgbClr>
              </a:gs>
              <a:gs pos="100000">
                <a:srgbClr val="70AD47">
                  <a:lumMod val="30000"/>
                  <a:lumOff val="70000"/>
                </a:srgbClr>
              </a:gs>
            </a:gsLst>
            <a:lin ang="5400000" scaled="1"/>
            <a:tileRect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5105400" y="0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50" y="4869160"/>
            <a:ext cx="7834699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02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Cardiac Action Potential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b="1" dirty="0">
                <a:cs typeface="+mj-cs"/>
              </a:rPr>
              <a:t>Q7-7 </a:t>
            </a:r>
            <a:r>
              <a:rPr lang="en-US" sz="2800" dirty="0">
                <a:cs typeface="+mj-cs"/>
              </a:rPr>
              <a:t>Draw the changes in membrane potential which occur with time during a </a:t>
            </a:r>
            <a:r>
              <a:rPr lang="en-US" sz="2800" dirty="0" smtClean="0">
                <a:cs typeface="+mj-cs"/>
              </a:rPr>
              <a:t>ventricular action </a:t>
            </a:r>
            <a:r>
              <a:rPr lang="en-US" sz="2800" dirty="0">
                <a:cs typeface="+mj-cs"/>
              </a:rPr>
              <a:t>potential and indicate the changes in conductance to Na+, K+ and Ca2+ occurring </a:t>
            </a:r>
            <a:r>
              <a:rPr lang="en-US" sz="2800" dirty="0" smtClean="0">
                <a:cs typeface="+mj-cs"/>
              </a:rPr>
              <a:t>in the </a:t>
            </a:r>
            <a:r>
              <a:rPr lang="en-US" sz="2800" dirty="0">
                <a:cs typeface="+mj-cs"/>
              </a:rPr>
              <a:t>different phases. Remember to label both time and voltage axes clearly</a:t>
            </a:r>
            <a:r>
              <a:rPr lang="en-US" sz="2800" dirty="0" smtClean="0">
                <a:cs typeface="+mj-cs"/>
              </a:rPr>
              <a:t>.</a:t>
            </a:r>
          </a:p>
          <a:p>
            <a:pPr marL="0" indent="0" algn="l" rtl="0">
              <a:buNone/>
            </a:pPr>
            <a:endParaRPr lang="en-US" sz="2800" dirty="0">
              <a:cs typeface="+mj-cs"/>
            </a:endParaRPr>
          </a:p>
          <a:p>
            <a:pPr marL="0" indent="0" algn="l" rtl="0">
              <a:buNone/>
            </a:pPr>
            <a:r>
              <a:rPr lang="en-US" sz="2800" b="1" dirty="0">
                <a:cs typeface="+mj-cs"/>
              </a:rPr>
              <a:t>Q7-8 </a:t>
            </a:r>
            <a:r>
              <a:rPr lang="en-US" sz="2800" dirty="0">
                <a:cs typeface="+mj-cs"/>
              </a:rPr>
              <a:t>So long as the Ca2+ channels remain open the membrane will remain </a:t>
            </a:r>
            <a:r>
              <a:rPr lang="en-US" sz="2800" dirty="0" err="1">
                <a:cs typeface="+mj-cs"/>
              </a:rPr>
              <a:t>depolarised</a:t>
            </a:r>
            <a:r>
              <a:rPr lang="en-US" sz="2800" dirty="0">
                <a:cs typeface="+mj-cs"/>
              </a:rPr>
              <a:t>. </a:t>
            </a:r>
            <a:r>
              <a:rPr lang="en-US" sz="2800" dirty="0" smtClean="0">
                <a:cs typeface="+mj-cs"/>
              </a:rPr>
              <a:t>In the </a:t>
            </a:r>
            <a:r>
              <a:rPr lang="en-US" sz="2800" dirty="0">
                <a:cs typeface="+mj-cs"/>
              </a:rPr>
              <a:t>case of ventricular myocardial cells this 'plateau' phase lasts over 200 </a:t>
            </a:r>
            <a:r>
              <a:rPr lang="en-US" sz="2800" dirty="0" err="1">
                <a:cs typeface="+mj-cs"/>
              </a:rPr>
              <a:t>ms.</a:t>
            </a:r>
            <a:r>
              <a:rPr lang="en-US" sz="2800" dirty="0">
                <a:cs typeface="+mj-cs"/>
              </a:rPr>
              <a:t> What </a:t>
            </a:r>
            <a:r>
              <a:rPr lang="en-US" sz="2800" dirty="0" smtClean="0">
                <a:cs typeface="+mj-cs"/>
              </a:rPr>
              <a:t>will happen </a:t>
            </a:r>
            <a:r>
              <a:rPr lang="en-US" sz="2800" dirty="0">
                <a:cs typeface="+mj-cs"/>
              </a:rPr>
              <a:t>to the concentration of Ca2+ in the cell during this time?</a:t>
            </a:r>
            <a:endParaRPr lang="ar-IQ" sz="2800" dirty="0">
              <a:cs typeface="+mj-cs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rgbClr val="70AD47"/>
              </a:gs>
              <a:gs pos="74000">
                <a:srgbClr val="70AD47">
                  <a:lumMod val="45000"/>
                  <a:lumOff val="55000"/>
                </a:srgbClr>
              </a:gs>
              <a:gs pos="83000">
                <a:srgbClr val="70AD47">
                  <a:lumMod val="45000"/>
                  <a:lumOff val="55000"/>
                </a:srgbClr>
              </a:gs>
              <a:gs pos="100000">
                <a:srgbClr val="70AD47">
                  <a:lumMod val="30000"/>
                  <a:lumOff val="70000"/>
                </a:srgbClr>
              </a:gs>
            </a:gsLst>
            <a:lin ang="5400000" scaled="1"/>
            <a:tileRect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5105400" y="0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45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Pacemaker Action Potential</a:t>
            </a:r>
            <a:br>
              <a:rPr lang="en-US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800" b="1" dirty="0" smtClean="0">
                <a:cs typeface="+mj-cs"/>
              </a:rPr>
              <a:t>Q7-9 </a:t>
            </a:r>
            <a:r>
              <a:rPr lang="en-US" sz="2800" dirty="0">
                <a:cs typeface="+mj-cs"/>
              </a:rPr>
              <a:t>Draw the changes in membrane potential which occur with time during a </a:t>
            </a:r>
            <a:r>
              <a:rPr lang="en-US" sz="2800" dirty="0" smtClean="0">
                <a:cs typeface="+mj-cs"/>
              </a:rPr>
              <a:t>pacemaker action </a:t>
            </a:r>
            <a:r>
              <a:rPr lang="en-US" sz="2800" dirty="0">
                <a:cs typeface="+mj-cs"/>
              </a:rPr>
              <a:t>potential (include a diastolic period). Label the axes and indicate on your diagram </a:t>
            </a:r>
            <a:r>
              <a:rPr lang="en-US" sz="2800" dirty="0" smtClean="0">
                <a:cs typeface="+mj-cs"/>
              </a:rPr>
              <a:t>what is </a:t>
            </a:r>
            <a:r>
              <a:rPr lang="en-US" sz="2800" dirty="0">
                <a:cs typeface="+mj-cs"/>
              </a:rPr>
              <a:t>happening to the ions channels at different points in the AP</a:t>
            </a:r>
            <a:r>
              <a:rPr lang="en-US" sz="2800" dirty="0" smtClean="0">
                <a:cs typeface="+mj-cs"/>
              </a:rPr>
              <a:t>.</a:t>
            </a:r>
          </a:p>
          <a:p>
            <a:pPr marL="0" indent="0" algn="just" rtl="0">
              <a:buNone/>
            </a:pPr>
            <a:endParaRPr lang="en-US" sz="2800" dirty="0" smtClean="0">
              <a:cs typeface="+mj-cs"/>
            </a:endParaRPr>
          </a:p>
          <a:p>
            <a:pPr marL="0" indent="0" algn="just" rtl="0">
              <a:buNone/>
            </a:pPr>
            <a:r>
              <a:rPr lang="en-US" sz="2800" b="1" dirty="0">
                <a:cs typeface="+mj-cs"/>
              </a:rPr>
              <a:t>Q7-10 </a:t>
            </a:r>
            <a:r>
              <a:rPr lang="en-US" sz="2800" dirty="0">
                <a:cs typeface="+mj-cs"/>
              </a:rPr>
              <a:t>What ion channels are responsible for </a:t>
            </a:r>
            <a:r>
              <a:rPr lang="en-US" sz="2800" dirty="0" smtClean="0">
                <a:cs typeface="+mj-cs"/>
              </a:rPr>
              <a:t>the upstroke </a:t>
            </a:r>
            <a:r>
              <a:rPr lang="en-US" sz="2800" dirty="0">
                <a:cs typeface="+mj-cs"/>
              </a:rPr>
              <a:t>of the pacemaker </a:t>
            </a:r>
            <a:r>
              <a:rPr lang="en-US" sz="2800" dirty="0" smtClean="0">
                <a:cs typeface="+mj-cs"/>
              </a:rPr>
              <a:t>action potential</a:t>
            </a:r>
            <a:r>
              <a:rPr lang="en-US" sz="2800" dirty="0">
                <a:cs typeface="+mj-cs"/>
              </a:rPr>
              <a:t>?</a:t>
            </a:r>
          </a:p>
          <a:p>
            <a:pPr marL="0" indent="0" algn="just" rtl="0">
              <a:buNone/>
            </a:pPr>
            <a:endParaRPr lang="ar-IQ" sz="2800" dirty="0">
              <a:cs typeface="+mj-cs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rgbClr val="70AD47"/>
              </a:gs>
              <a:gs pos="74000">
                <a:srgbClr val="70AD47">
                  <a:lumMod val="45000"/>
                  <a:lumOff val="55000"/>
                </a:srgbClr>
              </a:gs>
              <a:gs pos="83000">
                <a:srgbClr val="70AD47">
                  <a:lumMod val="45000"/>
                  <a:lumOff val="55000"/>
                </a:srgbClr>
              </a:gs>
              <a:gs pos="100000">
                <a:srgbClr val="70AD47">
                  <a:lumMod val="30000"/>
                  <a:lumOff val="70000"/>
                </a:srgbClr>
              </a:gs>
            </a:gsLst>
            <a:lin ang="5400000" scaled="1"/>
            <a:tileRect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5105400" y="0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29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b="1" dirty="0">
                <a:cs typeface="+mj-cs"/>
              </a:rPr>
              <a:t>Q7-11 </a:t>
            </a:r>
            <a:r>
              <a:rPr lang="en-US" sz="2800" dirty="0">
                <a:cs typeface="+mj-cs"/>
              </a:rPr>
              <a:t>What will happen to the interval between action potentials if the </a:t>
            </a:r>
            <a:r>
              <a:rPr lang="en-US" sz="2800" dirty="0" smtClean="0">
                <a:cs typeface="+mj-cs"/>
              </a:rPr>
              <a:t>membrane </a:t>
            </a:r>
            <a:r>
              <a:rPr lang="en-US" sz="2800" dirty="0" err="1" smtClean="0">
                <a:cs typeface="+mj-cs"/>
              </a:rPr>
              <a:t>depolarises</a:t>
            </a:r>
            <a:r>
              <a:rPr lang="en-US" sz="2800" dirty="0" smtClean="0">
                <a:cs typeface="+mj-cs"/>
              </a:rPr>
              <a:t> more rapidly during diastole? How will this affect the heart rate?</a:t>
            </a:r>
          </a:p>
          <a:p>
            <a:pPr marL="0" indent="0" algn="l" rtl="0">
              <a:buNone/>
            </a:pPr>
            <a:endParaRPr lang="en-US" sz="2800" dirty="0">
              <a:cs typeface="+mj-cs"/>
            </a:endParaRPr>
          </a:p>
          <a:p>
            <a:pPr marL="0" indent="0" algn="l" rtl="0">
              <a:buNone/>
            </a:pPr>
            <a:r>
              <a:rPr lang="en-US" sz="2800" b="1" dirty="0">
                <a:cs typeface="+mj-cs"/>
              </a:rPr>
              <a:t>Q7-12 </a:t>
            </a:r>
            <a:r>
              <a:rPr lang="en-US" sz="2800" dirty="0">
                <a:cs typeface="+mj-cs"/>
              </a:rPr>
              <a:t>What will happen to the heart rate if the pacemaker potential </a:t>
            </a:r>
            <a:r>
              <a:rPr lang="en-US" sz="2800" dirty="0" err="1">
                <a:cs typeface="+mj-cs"/>
              </a:rPr>
              <a:t>depolarises</a:t>
            </a:r>
            <a:r>
              <a:rPr lang="en-US" sz="2800" dirty="0">
                <a:cs typeface="+mj-cs"/>
              </a:rPr>
              <a:t> less rapidly</a:t>
            </a:r>
            <a:r>
              <a:rPr lang="en-US" sz="2800" dirty="0" smtClean="0">
                <a:cs typeface="+mj-cs"/>
              </a:rPr>
              <a:t>?</a:t>
            </a:r>
          </a:p>
          <a:p>
            <a:pPr marL="0" indent="0" algn="l" rtl="0">
              <a:buNone/>
            </a:pPr>
            <a:endParaRPr lang="en-US" sz="2800" dirty="0">
              <a:cs typeface="+mj-cs"/>
            </a:endParaRPr>
          </a:p>
          <a:p>
            <a:pPr marL="0" indent="0" algn="l" rtl="0">
              <a:buNone/>
            </a:pPr>
            <a:endParaRPr lang="en-US" sz="2800" dirty="0">
              <a:cs typeface="+mj-cs"/>
            </a:endParaRPr>
          </a:p>
          <a:p>
            <a:pPr marL="0" indent="0" algn="l" rtl="0">
              <a:buNone/>
            </a:pPr>
            <a:endParaRPr lang="en-US" sz="2800" dirty="0" smtClean="0">
              <a:cs typeface="+mj-cs"/>
            </a:endParaRPr>
          </a:p>
          <a:p>
            <a:pPr marL="0" indent="0" algn="l" rtl="0">
              <a:buNone/>
            </a:pPr>
            <a:endParaRPr lang="en-US" sz="2800" dirty="0" smtClean="0">
              <a:cs typeface="+mj-cs"/>
            </a:endParaRPr>
          </a:p>
          <a:p>
            <a:pPr marL="0" indent="0" algn="l" rtl="0">
              <a:buNone/>
            </a:pPr>
            <a:endParaRPr lang="ar-IQ" sz="2800" dirty="0">
              <a:cs typeface="+mj-cs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rgbClr val="70AD47"/>
              </a:gs>
              <a:gs pos="74000">
                <a:srgbClr val="70AD47">
                  <a:lumMod val="45000"/>
                  <a:lumOff val="55000"/>
                </a:srgbClr>
              </a:gs>
              <a:gs pos="83000">
                <a:srgbClr val="70AD47">
                  <a:lumMod val="45000"/>
                  <a:lumOff val="55000"/>
                </a:srgbClr>
              </a:gs>
              <a:gs pos="100000">
                <a:srgbClr val="70AD47">
                  <a:lumMod val="30000"/>
                  <a:lumOff val="70000"/>
                </a:srgbClr>
              </a:gs>
            </a:gsLst>
            <a:lin ang="5400000" scaled="1"/>
            <a:tileRect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5105400" y="0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27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800" b="1" dirty="0">
                <a:cs typeface="+mj-cs"/>
              </a:rPr>
              <a:t>Q7-13 </a:t>
            </a:r>
            <a:r>
              <a:rPr lang="en-US" sz="2800" dirty="0">
                <a:cs typeface="+mj-cs"/>
              </a:rPr>
              <a:t>You will remember for your lecture on the autonomic nervous system that the slope </a:t>
            </a:r>
            <a:r>
              <a:rPr lang="en-US" sz="2800" dirty="0" smtClean="0">
                <a:cs typeface="+mj-cs"/>
              </a:rPr>
              <a:t>of the </a:t>
            </a:r>
            <a:r>
              <a:rPr lang="en-US" sz="2800" dirty="0">
                <a:cs typeface="+mj-cs"/>
              </a:rPr>
              <a:t>pacemaker potential is affected by the binding of neurotransmitters to receptors </a:t>
            </a:r>
            <a:r>
              <a:rPr lang="en-US" sz="2800" dirty="0" smtClean="0">
                <a:cs typeface="+mj-cs"/>
              </a:rPr>
              <a:t>on the </a:t>
            </a:r>
            <a:r>
              <a:rPr lang="en-US" sz="2800" dirty="0">
                <a:cs typeface="+mj-cs"/>
              </a:rPr>
              <a:t>pacemaker </a:t>
            </a:r>
            <a:r>
              <a:rPr lang="en-US" sz="2800" dirty="0" smtClean="0">
                <a:cs typeface="+mj-cs"/>
              </a:rPr>
              <a:t>cells. Complete </a:t>
            </a:r>
            <a:r>
              <a:rPr lang="en-US" sz="2800" dirty="0">
                <a:cs typeface="+mj-cs"/>
              </a:rPr>
              <a:t>the following:</a:t>
            </a:r>
          </a:p>
          <a:p>
            <a:pPr marL="0" indent="0" algn="just" rtl="0">
              <a:buNone/>
            </a:pPr>
            <a:r>
              <a:rPr lang="en-US" sz="2800" i="1" dirty="0">
                <a:cs typeface="+mj-cs"/>
              </a:rPr>
              <a:t>…….. </a:t>
            </a:r>
            <a:r>
              <a:rPr lang="en-US" sz="2800" dirty="0" smtClean="0">
                <a:cs typeface="+mj-cs"/>
              </a:rPr>
              <a:t>acts </a:t>
            </a:r>
            <a:r>
              <a:rPr lang="en-US" sz="2800" dirty="0">
                <a:cs typeface="+mj-cs"/>
              </a:rPr>
              <a:t>on </a:t>
            </a:r>
            <a:r>
              <a:rPr lang="en-US" sz="2800" i="1" dirty="0" smtClean="0">
                <a:cs typeface="+mj-cs"/>
              </a:rPr>
              <a:t>…….. </a:t>
            </a:r>
            <a:r>
              <a:rPr lang="en-US" sz="2800" dirty="0" err="1">
                <a:cs typeface="+mj-cs"/>
              </a:rPr>
              <a:t>adrenoreceptors</a:t>
            </a:r>
            <a:r>
              <a:rPr lang="en-US" sz="2800" dirty="0">
                <a:cs typeface="+mj-cs"/>
              </a:rPr>
              <a:t> to </a:t>
            </a:r>
            <a:r>
              <a:rPr lang="en-US" sz="2800" i="1" dirty="0">
                <a:cs typeface="+mj-cs"/>
              </a:rPr>
              <a:t>…….. </a:t>
            </a:r>
            <a:r>
              <a:rPr lang="en-US" sz="2800" dirty="0" smtClean="0">
                <a:cs typeface="+mj-cs"/>
              </a:rPr>
              <a:t>the </a:t>
            </a:r>
            <a:r>
              <a:rPr lang="en-US" sz="2800" dirty="0">
                <a:cs typeface="+mj-cs"/>
              </a:rPr>
              <a:t>slope of the </a:t>
            </a:r>
            <a:r>
              <a:rPr lang="en-US" sz="2800" dirty="0" smtClean="0">
                <a:cs typeface="+mj-cs"/>
              </a:rPr>
              <a:t>pacemaker potential </a:t>
            </a:r>
            <a:r>
              <a:rPr lang="en-US" sz="2800" dirty="0">
                <a:cs typeface="+mj-cs"/>
              </a:rPr>
              <a:t>and so </a:t>
            </a:r>
            <a:r>
              <a:rPr lang="en-US" sz="2800" i="1" dirty="0">
                <a:cs typeface="+mj-cs"/>
              </a:rPr>
              <a:t>…….. </a:t>
            </a:r>
            <a:r>
              <a:rPr lang="en-US" sz="2800" dirty="0" smtClean="0">
                <a:cs typeface="+mj-cs"/>
              </a:rPr>
              <a:t>heart </a:t>
            </a:r>
            <a:r>
              <a:rPr lang="en-US" sz="2800" dirty="0">
                <a:cs typeface="+mj-cs"/>
              </a:rPr>
              <a:t>rate. </a:t>
            </a:r>
            <a:endParaRPr lang="en-US" sz="2800" dirty="0" smtClean="0">
              <a:cs typeface="+mj-cs"/>
            </a:endParaRPr>
          </a:p>
          <a:p>
            <a:pPr marL="0" indent="0" algn="just" rtl="0">
              <a:buNone/>
            </a:pPr>
            <a:endParaRPr lang="en-US" sz="2800" i="1" dirty="0">
              <a:cs typeface="+mj-cs"/>
            </a:endParaRPr>
          </a:p>
          <a:p>
            <a:pPr marL="0" indent="0" algn="just" rtl="0">
              <a:buNone/>
            </a:pPr>
            <a:r>
              <a:rPr lang="en-US" sz="2800" i="1" dirty="0">
                <a:cs typeface="+mj-cs"/>
              </a:rPr>
              <a:t>…….. </a:t>
            </a:r>
            <a:r>
              <a:rPr lang="en-US" sz="2800" dirty="0" smtClean="0">
                <a:cs typeface="+mj-cs"/>
              </a:rPr>
              <a:t>acts </a:t>
            </a:r>
            <a:r>
              <a:rPr lang="en-US" sz="2800" dirty="0">
                <a:cs typeface="+mj-cs"/>
              </a:rPr>
              <a:t>on </a:t>
            </a:r>
            <a:r>
              <a:rPr lang="en-US" sz="2800" i="1" dirty="0">
                <a:cs typeface="+mj-cs"/>
              </a:rPr>
              <a:t>…….. ……..</a:t>
            </a:r>
            <a:r>
              <a:rPr lang="en-US" sz="2800" i="1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cholinergic receptors </a:t>
            </a:r>
            <a:r>
              <a:rPr lang="en-US" sz="2800" dirty="0">
                <a:cs typeface="+mj-cs"/>
              </a:rPr>
              <a:t>to </a:t>
            </a:r>
            <a:r>
              <a:rPr lang="en-US" sz="2800" i="1" dirty="0">
                <a:cs typeface="+mj-cs"/>
              </a:rPr>
              <a:t>…….. </a:t>
            </a:r>
            <a:r>
              <a:rPr lang="en-US" sz="2800" dirty="0" smtClean="0">
                <a:cs typeface="+mj-cs"/>
              </a:rPr>
              <a:t>the </a:t>
            </a:r>
            <a:r>
              <a:rPr lang="en-US" sz="2800" dirty="0">
                <a:cs typeface="+mj-cs"/>
              </a:rPr>
              <a:t>slope of the pacemaker potential and so </a:t>
            </a:r>
            <a:r>
              <a:rPr lang="en-US" sz="2800" i="1" dirty="0">
                <a:cs typeface="+mj-cs"/>
              </a:rPr>
              <a:t>…….. </a:t>
            </a:r>
            <a:r>
              <a:rPr lang="en-US" sz="2800" dirty="0" smtClean="0">
                <a:cs typeface="+mj-cs"/>
              </a:rPr>
              <a:t>heart </a:t>
            </a:r>
            <a:r>
              <a:rPr lang="en-US" sz="2800" dirty="0">
                <a:cs typeface="+mj-cs"/>
              </a:rPr>
              <a:t>rate.</a:t>
            </a:r>
            <a:endParaRPr lang="ar-IQ" sz="2800" dirty="0">
              <a:cs typeface="+mj-cs"/>
            </a:endParaRPr>
          </a:p>
          <a:p>
            <a:pPr marL="0" indent="0" algn="just" rtl="0">
              <a:buNone/>
            </a:pPr>
            <a:endParaRPr lang="en-US" sz="2800" i="1" dirty="0">
              <a:cs typeface="+mj-cs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rgbClr val="70AD47"/>
              </a:gs>
              <a:gs pos="74000">
                <a:srgbClr val="70AD47">
                  <a:lumMod val="45000"/>
                  <a:lumOff val="55000"/>
                </a:srgbClr>
              </a:gs>
              <a:gs pos="83000">
                <a:srgbClr val="70AD47">
                  <a:lumMod val="45000"/>
                  <a:lumOff val="55000"/>
                </a:srgbClr>
              </a:gs>
              <a:gs pos="100000">
                <a:srgbClr val="70AD47">
                  <a:lumMod val="30000"/>
                  <a:lumOff val="70000"/>
                </a:srgbClr>
              </a:gs>
            </a:gsLst>
            <a:lin ang="5400000" scaled="1"/>
            <a:tileRect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5105400" y="0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1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Blood Electrolytes and the Heart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52528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400" b="1" dirty="0">
                <a:cs typeface="+mj-cs"/>
              </a:rPr>
              <a:t>Q7-14 With intracellular [K+] of 140 mmol.l-1 and extracellular [K+] of 4 mmol.l-1 what did </a:t>
            </a:r>
            <a:r>
              <a:rPr lang="en-US" sz="2400" b="1" dirty="0" smtClean="0">
                <a:cs typeface="+mj-cs"/>
              </a:rPr>
              <a:t>you calculate </a:t>
            </a:r>
            <a:r>
              <a:rPr lang="en-US" sz="2400" b="1" dirty="0">
                <a:cs typeface="+mj-cs"/>
              </a:rPr>
              <a:t>EK to be</a:t>
            </a:r>
            <a:r>
              <a:rPr lang="en-US" sz="2400" b="1" dirty="0" smtClean="0">
                <a:cs typeface="+mj-cs"/>
              </a:rPr>
              <a:t>?</a:t>
            </a:r>
          </a:p>
          <a:p>
            <a:pPr marL="0" indent="0" algn="l" rtl="0">
              <a:buNone/>
            </a:pPr>
            <a:endParaRPr lang="en-US" sz="2400" b="1" dirty="0" smtClean="0">
              <a:cs typeface="+mj-cs"/>
            </a:endParaRPr>
          </a:p>
          <a:p>
            <a:pPr marL="0" indent="0" algn="l" rtl="0">
              <a:buNone/>
            </a:pPr>
            <a:r>
              <a:rPr lang="en-US" sz="2400" b="1" dirty="0" smtClean="0">
                <a:cs typeface="+mj-cs"/>
              </a:rPr>
              <a:t>Q7-15 </a:t>
            </a:r>
            <a:r>
              <a:rPr lang="en-US" sz="2400" b="1" dirty="0">
                <a:cs typeface="+mj-cs"/>
              </a:rPr>
              <a:t>If extracellular [K+] rises to 10mmol.l-1 what will EK now be</a:t>
            </a:r>
            <a:r>
              <a:rPr lang="en-US" sz="2400" b="1" dirty="0" smtClean="0">
                <a:cs typeface="+mj-cs"/>
              </a:rPr>
              <a:t>?</a:t>
            </a:r>
          </a:p>
          <a:p>
            <a:pPr marL="0" indent="0" algn="l" rtl="0">
              <a:buNone/>
            </a:pPr>
            <a:endParaRPr lang="en-US" sz="2400" b="1" dirty="0" smtClean="0">
              <a:cs typeface="+mj-cs"/>
            </a:endParaRPr>
          </a:p>
          <a:p>
            <a:pPr marL="0" indent="0" algn="l" rtl="0">
              <a:buNone/>
            </a:pPr>
            <a:r>
              <a:rPr lang="en-US" sz="2400" b="1" dirty="0" smtClean="0">
                <a:cs typeface="+mj-cs"/>
              </a:rPr>
              <a:t>Q7-16 </a:t>
            </a:r>
            <a:r>
              <a:rPr lang="en-US" sz="2400" b="1" dirty="0">
                <a:cs typeface="+mj-cs"/>
              </a:rPr>
              <a:t>What effect will </a:t>
            </a:r>
            <a:r>
              <a:rPr lang="en-US" sz="2400" b="1" dirty="0" err="1">
                <a:cs typeface="+mj-cs"/>
              </a:rPr>
              <a:t>hyperkalaemia</a:t>
            </a:r>
            <a:r>
              <a:rPr lang="en-US" sz="2400" b="1" dirty="0">
                <a:cs typeface="+mj-cs"/>
              </a:rPr>
              <a:t> have on the membrane potential of </a:t>
            </a:r>
            <a:r>
              <a:rPr lang="en-US" sz="2400" b="1" dirty="0" smtClean="0">
                <a:cs typeface="+mj-cs"/>
              </a:rPr>
              <a:t>ventricular </a:t>
            </a:r>
            <a:r>
              <a:rPr lang="en-US" sz="2400" b="1" dirty="0" err="1" smtClean="0">
                <a:cs typeface="+mj-cs"/>
              </a:rPr>
              <a:t>myocytes</a:t>
            </a:r>
            <a:r>
              <a:rPr lang="en-US" sz="2400" b="1" dirty="0" smtClean="0">
                <a:cs typeface="+mj-cs"/>
              </a:rPr>
              <a:t> </a:t>
            </a:r>
            <a:r>
              <a:rPr lang="en-US" sz="2400" b="1" dirty="0">
                <a:cs typeface="+mj-cs"/>
              </a:rPr>
              <a:t>in diastole</a:t>
            </a:r>
            <a:r>
              <a:rPr lang="en-US" sz="2400" b="1" dirty="0" smtClean="0">
                <a:cs typeface="+mj-cs"/>
              </a:rPr>
              <a:t>?</a:t>
            </a:r>
          </a:p>
          <a:p>
            <a:pPr marL="0" indent="0" algn="l" rtl="0">
              <a:buNone/>
            </a:pPr>
            <a:endParaRPr lang="en-US" sz="2400" b="1" dirty="0" smtClean="0">
              <a:cs typeface="+mj-cs"/>
            </a:endParaRPr>
          </a:p>
          <a:p>
            <a:pPr marL="0" indent="0" algn="l" rtl="0">
              <a:buNone/>
            </a:pPr>
            <a:r>
              <a:rPr lang="en-US" sz="2400" b="1" dirty="0" smtClean="0">
                <a:cs typeface="+mj-cs"/>
              </a:rPr>
              <a:t>Q7-17 </a:t>
            </a:r>
            <a:r>
              <a:rPr lang="en-US" sz="2400" b="1" dirty="0">
                <a:cs typeface="+mj-cs"/>
              </a:rPr>
              <a:t>What effect might prolonged </a:t>
            </a:r>
            <a:r>
              <a:rPr lang="en-US" sz="2400" b="1" dirty="0" err="1">
                <a:cs typeface="+mj-cs"/>
              </a:rPr>
              <a:t>hyperkalaemia</a:t>
            </a:r>
            <a:r>
              <a:rPr lang="en-US" sz="2400" b="1" dirty="0">
                <a:cs typeface="+mj-cs"/>
              </a:rPr>
              <a:t> have on the steady state availability </a:t>
            </a:r>
            <a:r>
              <a:rPr lang="en-US" sz="2400" b="1" dirty="0" smtClean="0">
                <a:cs typeface="+mj-cs"/>
              </a:rPr>
              <a:t>of voltage-gated </a:t>
            </a:r>
            <a:r>
              <a:rPr lang="en-US" sz="2400" b="1" dirty="0">
                <a:cs typeface="+mj-cs"/>
              </a:rPr>
              <a:t>sodium channels</a:t>
            </a:r>
            <a:r>
              <a:rPr lang="en-US" sz="2400" b="1" dirty="0" smtClean="0">
                <a:cs typeface="+mj-cs"/>
              </a:rPr>
              <a:t>?</a:t>
            </a:r>
            <a:endParaRPr lang="en-US" sz="2400" b="1" dirty="0">
              <a:cs typeface="+mj-cs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rgbClr val="70AD47"/>
              </a:gs>
              <a:gs pos="74000">
                <a:srgbClr val="70AD47">
                  <a:lumMod val="45000"/>
                  <a:lumOff val="55000"/>
                </a:srgbClr>
              </a:gs>
              <a:gs pos="83000">
                <a:srgbClr val="70AD47">
                  <a:lumMod val="45000"/>
                  <a:lumOff val="55000"/>
                </a:srgbClr>
              </a:gs>
              <a:gs pos="100000">
                <a:srgbClr val="70AD47">
                  <a:lumMod val="30000"/>
                  <a:lumOff val="70000"/>
                </a:srgbClr>
              </a:gs>
            </a:gsLst>
            <a:lin ang="5400000" scaled="1"/>
            <a:tileRect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5105400" y="0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4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784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Berlin Sans FB Demi</vt:lpstr>
      <vt:lpstr>Calibri</vt:lpstr>
      <vt:lpstr>Calibri Light</vt:lpstr>
      <vt:lpstr>Times New Roman</vt:lpstr>
      <vt:lpstr>سمة Office</vt:lpstr>
      <vt:lpstr>Office Theme</vt:lpstr>
      <vt:lpstr>PowerPoint Presentation</vt:lpstr>
      <vt:lpstr>PowerPoint Presentation</vt:lpstr>
      <vt:lpstr>Resting membrane potential</vt:lpstr>
      <vt:lpstr>PowerPoint Presentation</vt:lpstr>
      <vt:lpstr>The Cardiac Action Potential</vt:lpstr>
      <vt:lpstr>The Pacemaker Action Potential </vt:lpstr>
      <vt:lpstr>PowerPoint Presentation</vt:lpstr>
      <vt:lpstr>PowerPoint Presentation</vt:lpstr>
      <vt:lpstr>Blood Electrolytes and the Heart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acer</dc:creator>
  <cp:lastModifiedBy>Hadeel Al Ali</cp:lastModifiedBy>
  <cp:revision>18</cp:revision>
  <dcterms:created xsi:type="dcterms:W3CDTF">2021-01-26T06:15:11Z</dcterms:created>
  <dcterms:modified xsi:type="dcterms:W3CDTF">2021-01-27T05:12:30Z</dcterms:modified>
</cp:coreProperties>
</file>